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6" r:id="rId4"/>
    <p:sldId id="273" r:id="rId5"/>
    <p:sldId id="282" r:id="rId6"/>
    <p:sldId id="274" r:id="rId7"/>
    <p:sldId id="275" r:id="rId8"/>
    <p:sldId id="276" r:id="rId9"/>
    <p:sldId id="277" r:id="rId10"/>
    <p:sldId id="278" r:id="rId11"/>
    <p:sldId id="270" r:id="rId12"/>
    <p:sldId id="271" r:id="rId13"/>
    <p:sldId id="272" r:id="rId14"/>
    <p:sldId id="261" r:id="rId15"/>
    <p:sldId id="262" r:id="rId16"/>
    <p:sldId id="280" r:id="rId17"/>
    <p:sldId id="263" r:id="rId18"/>
    <p:sldId id="268" r:id="rId19"/>
    <p:sldId id="265" r:id="rId20"/>
    <p:sldId id="281"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43"/>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3/29/20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3/29/20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B9403-84FA-0D4F-A88C-864113774AC8}"/>
              </a:ext>
            </a:extLst>
          </p:cNvPr>
          <p:cNvSpPr>
            <a:spLocks noGrp="1"/>
          </p:cNvSpPr>
          <p:nvPr>
            <p:ph type="ctrTitle"/>
          </p:nvPr>
        </p:nvSpPr>
        <p:spPr/>
        <p:txBody>
          <a:bodyPr>
            <a:normAutofit/>
          </a:bodyPr>
          <a:lstStyle/>
          <a:p>
            <a:r>
              <a:rPr lang="en-US" sz="4000" dirty="0">
                <a:solidFill>
                  <a:srgbClr val="C00000"/>
                </a:solidFill>
              </a:rPr>
              <a:t>ECOTOURISM</a:t>
            </a:r>
          </a:p>
        </p:txBody>
      </p:sp>
    </p:spTree>
    <p:extLst>
      <p:ext uri="{BB962C8B-B14F-4D97-AF65-F5344CB8AC3E}">
        <p14:creationId xmlns:p14="http://schemas.microsoft.com/office/powerpoint/2010/main" val="2716692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48670-358E-7246-ACCD-B8C5A0928729}"/>
              </a:ext>
            </a:extLst>
          </p:cNvPr>
          <p:cNvSpPr>
            <a:spLocks noGrp="1"/>
          </p:cNvSpPr>
          <p:nvPr>
            <p:ph type="title"/>
          </p:nvPr>
        </p:nvSpPr>
        <p:spPr/>
        <p:txBody>
          <a:bodyPr/>
          <a:lstStyle/>
          <a:p>
            <a:r>
              <a:rPr lang="en-US" dirty="0"/>
              <a:t>Solution? Promote Green Tourism</a:t>
            </a:r>
          </a:p>
        </p:txBody>
      </p:sp>
      <p:sp>
        <p:nvSpPr>
          <p:cNvPr id="3" name="Content Placeholder 2">
            <a:extLst>
              <a:ext uri="{FF2B5EF4-FFF2-40B4-BE49-F238E27FC236}">
                <a16:creationId xmlns:a16="http://schemas.microsoft.com/office/drawing/2014/main" id="{AC54858B-FB84-3044-9536-DD5CD94EABA6}"/>
              </a:ext>
            </a:extLst>
          </p:cNvPr>
          <p:cNvSpPr>
            <a:spLocks noGrp="1"/>
          </p:cNvSpPr>
          <p:nvPr>
            <p:ph idx="1"/>
          </p:nvPr>
        </p:nvSpPr>
        <p:spPr>
          <a:xfrm>
            <a:off x="1320951" y="2324644"/>
            <a:ext cx="10134600" cy="3444785"/>
          </a:xfrm>
        </p:spPr>
        <p:txBody>
          <a:bodyPr/>
          <a:lstStyle/>
          <a:p>
            <a:r>
              <a:rPr lang="en-US" sz="1800" dirty="0"/>
              <a:t>ECOTORISM- Take only photographs leave only footprints.</a:t>
            </a:r>
          </a:p>
          <a:p>
            <a:endParaRPr lang="en-US" sz="1800" dirty="0"/>
          </a:p>
          <a:p>
            <a:r>
              <a:rPr lang="en-US" dirty="0" err="1"/>
              <a:t>Ecotravelers</a:t>
            </a:r>
            <a:r>
              <a:rPr lang="en-US" dirty="0"/>
              <a:t> can support vital efforts by making informed travel choices. </a:t>
            </a:r>
          </a:p>
          <a:p>
            <a:r>
              <a:rPr lang="en-US" dirty="0"/>
              <a:t>Spending wisely can  help create better opportunities for local businesses, farmers “&amp; artisans.</a:t>
            </a:r>
          </a:p>
          <a:p>
            <a:r>
              <a:rPr lang="en-US" dirty="0"/>
              <a:t>Foster sustainable economic growth </a:t>
            </a:r>
          </a:p>
          <a:p>
            <a:r>
              <a:rPr lang="en-US" dirty="0"/>
              <a:t>Provide genuine benefit to the people in vacation destinations</a:t>
            </a:r>
          </a:p>
          <a:p>
            <a:endParaRPr lang="en-US" dirty="0"/>
          </a:p>
        </p:txBody>
      </p:sp>
    </p:spTree>
    <p:extLst>
      <p:ext uri="{BB962C8B-B14F-4D97-AF65-F5344CB8AC3E}">
        <p14:creationId xmlns:p14="http://schemas.microsoft.com/office/powerpoint/2010/main" val="645228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47B95-6CC9-E049-954A-8588B0958872}"/>
              </a:ext>
            </a:extLst>
          </p:cNvPr>
          <p:cNvSpPr>
            <a:spLocks noGrp="1"/>
          </p:cNvSpPr>
          <p:nvPr>
            <p:ph type="title"/>
          </p:nvPr>
        </p:nvSpPr>
        <p:spPr/>
        <p:txBody>
          <a:bodyPr/>
          <a:lstStyle/>
          <a:p>
            <a:r>
              <a:rPr lang="en-US" dirty="0"/>
              <a:t>PRINCIPLES OF ECOTOURISM</a:t>
            </a:r>
          </a:p>
        </p:txBody>
      </p:sp>
      <p:sp>
        <p:nvSpPr>
          <p:cNvPr id="3" name="Content Placeholder 2">
            <a:extLst>
              <a:ext uri="{FF2B5EF4-FFF2-40B4-BE49-F238E27FC236}">
                <a16:creationId xmlns:a16="http://schemas.microsoft.com/office/drawing/2014/main" id="{F1FF95CC-97FF-3241-A8BC-FA1652919B26}"/>
              </a:ext>
            </a:extLst>
          </p:cNvPr>
          <p:cNvSpPr>
            <a:spLocks noGrp="1"/>
          </p:cNvSpPr>
          <p:nvPr>
            <p:ph idx="1"/>
          </p:nvPr>
        </p:nvSpPr>
        <p:spPr/>
        <p:txBody>
          <a:bodyPr>
            <a:normAutofit lnSpcReduction="10000"/>
          </a:bodyPr>
          <a:lstStyle/>
          <a:p>
            <a:r>
              <a:rPr lang="en-US" dirty="0"/>
              <a:t>1. It must be CONSISTENT with a positive environmental ethic, fostering preferred behavior. </a:t>
            </a:r>
          </a:p>
          <a:p>
            <a:r>
              <a:rPr lang="en-US" dirty="0"/>
              <a:t>2.It does not DENIGRATE the resource. There is no erosion of RESOURCE INTEGRITY</a:t>
            </a:r>
          </a:p>
          <a:p>
            <a:r>
              <a:rPr lang="en-US" dirty="0"/>
              <a:t>3.It concentrate on INTRINSIC rather than EXTRINSIC values.</a:t>
            </a:r>
          </a:p>
          <a:p>
            <a:r>
              <a:rPr lang="en-US" dirty="0"/>
              <a:t>4. It is BIOCENTRIC rather than HOMOCENTRIC in philosophy. </a:t>
            </a:r>
          </a:p>
          <a:p>
            <a:r>
              <a:rPr lang="en-US" dirty="0"/>
              <a:t>5. Ecotourism must BENEFIT the resource. </a:t>
            </a:r>
          </a:p>
          <a:p>
            <a:r>
              <a:rPr lang="en-US" dirty="0"/>
              <a:t>6. There is, in ecotourism, an expectation of GRATIFICATION measured in APPRECIATION and EDUCATION.</a:t>
            </a:r>
          </a:p>
          <a:p>
            <a:endParaRPr lang="en-US" dirty="0"/>
          </a:p>
        </p:txBody>
      </p:sp>
    </p:spTree>
    <p:extLst>
      <p:ext uri="{BB962C8B-B14F-4D97-AF65-F5344CB8AC3E}">
        <p14:creationId xmlns:p14="http://schemas.microsoft.com/office/powerpoint/2010/main" val="3557251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36F34-C052-714A-8D1E-4C485A1B4CEF}"/>
              </a:ext>
            </a:extLst>
          </p:cNvPr>
          <p:cNvSpPr>
            <a:spLocks noGrp="1"/>
          </p:cNvSpPr>
          <p:nvPr>
            <p:ph type="title"/>
          </p:nvPr>
        </p:nvSpPr>
        <p:spPr/>
        <p:txBody>
          <a:bodyPr/>
          <a:lstStyle/>
          <a:p>
            <a:r>
              <a:rPr lang="en-US" dirty="0"/>
              <a:t>PRINCIPLES OF ECOTOURISM</a:t>
            </a:r>
          </a:p>
        </p:txBody>
      </p:sp>
      <p:sp>
        <p:nvSpPr>
          <p:cNvPr id="3" name="Content Placeholder 2">
            <a:extLst>
              <a:ext uri="{FF2B5EF4-FFF2-40B4-BE49-F238E27FC236}">
                <a16:creationId xmlns:a16="http://schemas.microsoft.com/office/drawing/2014/main" id="{BEF70704-DFCE-8648-8D98-A2543CCBC989}"/>
              </a:ext>
            </a:extLst>
          </p:cNvPr>
          <p:cNvSpPr>
            <a:spLocks noGrp="1"/>
          </p:cNvSpPr>
          <p:nvPr>
            <p:ph idx="1"/>
          </p:nvPr>
        </p:nvSpPr>
        <p:spPr>
          <a:xfrm>
            <a:off x="1451579" y="2463353"/>
            <a:ext cx="9477679" cy="3450613"/>
          </a:xfrm>
        </p:spPr>
        <p:txBody>
          <a:bodyPr/>
          <a:lstStyle/>
          <a:p>
            <a:pPr algn="just"/>
            <a:r>
              <a:rPr lang="en-US" dirty="0"/>
              <a:t>7. It is FIRST-HAND experience with the natural environment. </a:t>
            </a:r>
          </a:p>
          <a:p>
            <a:pPr algn="just"/>
            <a:r>
              <a:rPr lang="en-US" dirty="0"/>
              <a:t>8. There are high COGNITIVE and AFFECTIVE dimensions to the experience, requiring a high level of preparation from both LEADERS and PARTICIPANTS.</a:t>
            </a:r>
          </a:p>
          <a:p>
            <a:pPr algn="just"/>
            <a:r>
              <a:rPr lang="en-US" dirty="0"/>
              <a:t>Ecotourism Contributes activity to the conservation of natural and cultural heritage. Includes local and indigenous communities in planning, development and operation, contributing to their well being</a:t>
            </a:r>
          </a:p>
          <a:p>
            <a:pPr algn="just"/>
            <a:endParaRPr lang="en-US" dirty="0"/>
          </a:p>
        </p:txBody>
      </p:sp>
    </p:spTree>
    <p:extLst>
      <p:ext uri="{BB962C8B-B14F-4D97-AF65-F5344CB8AC3E}">
        <p14:creationId xmlns:p14="http://schemas.microsoft.com/office/powerpoint/2010/main" val="2465901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A4BB1-1B1D-FC46-AD41-8C01BDADDBF9}"/>
              </a:ext>
            </a:extLst>
          </p:cNvPr>
          <p:cNvSpPr>
            <a:spLocks noGrp="1"/>
          </p:cNvSpPr>
          <p:nvPr>
            <p:ph type="title"/>
          </p:nvPr>
        </p:nvSpPr>
        <p:spPr>
          <a:xfrm>
            <a:off x="1589314" y="957943"/>
            <a:ext cx="9465540" cy="895811"/>
          </a:xfrm>
        </p:spPr>
        <p:txBody>
          <a:bodyPr>
            <a:normAutofit/>
          </a:bodyPr>
          <a:lstStyle/>
          <a:p>
            <a:r>
              <a:rPr lang="en-US" sz="2800" dirty="0"/>
              <a:t>Characteristics OF ECOTOURISM</a:t>
            </a:r>
          </a:p>
        </p:txBody>
      </p:sp>
      <p:sp>
        <p:nvSpPr>
          <p:cNvPr id="3" name="Content Placeholder 2">
            <a:extLst>
              <a:ext uri="{FF2B5EF4-FFF2-40B4-BE49-F238E27FC236}">
                <a16:creationId xmlns:a16="http://schemas.microsoft.com/office/drawing/2014/main" id="{CA364B16-4D3B-764B-8268-47AE5FA4AF95}"/>
              </a:ext>
            </a:extLst>
          </p:cNvPr>
          <p:cNvSpPr>
            <a:spLocks noGrp="1"/>
          </p:cNvSpPr>
          <p:nvPr>
            <p:ph idx="1"/>
          </p:nvPr>
        </p:nvSpPr>
        <p:spPr>
          <a:xfrm>
            <a:off x="2313214" y="2157247"/>
            <a:ext cx="7565571" cy="4037749"/>
          </a:xfrm>
        </p:spPr>
        <p:txBody>
          <a:bodyPr/>
          <a:lstStyle/>
          <a:p>
            <a:pPr marL="0" indent="0">
              <a:buNone/>
            </a:pPr>
            <a:r>
              <a:rPr lang="en-US" dirty="0"/>
              <a:t>ECOTOURISM has the following characteristics (Honey, 2008) </a:t>
            </a:r>
          </a:p>
          <a:p>
            <a:pPr lvl="1"/>
            <a:r>
              <a:rPr lang="en-US" dirty="0"/>
              <a:t>Involves travel to natural destinations </a:t>
            </a:r>
          </a:p>
          <a:p>
            <a:pPr lvl="1"/>
            <a:r>
              <a:rPr lang="en-US" dirty="0"/>
              <a:t>Minimizes ecological impact </a:t>
            </a:r>
          </a:p>
          <a:p>
            <a:pPr lvl="1"/>
            <a:r>
              <a:rPr lang="en-US" dirty="0"/>
              <a:t>Builds environmental awareness </a:t>
            </a:r>
          </a:p>
          <a:p>
            <a:pPr lvl="1"/>
            <a:r>
              <a:rPr lang="en-US" dirty="0"/>
              <a:t> Provides direct financial benefits for conservation </a:t>
            </a:r>
          </a:p>
          <a:p>
            <a:pPr lvl="1"/>
            <a:r>
              <a:rPr lang="en-US" dirty="0"/>
              <a:t>Provides financial benefits and empowerment for local people </a:t>
            </a:r>
          </a:p>
          <a:p>
            <a:pPr lvl="1"/>
            <a:r>
              <a:rPr lang="en-US" dirty="0"/>
              <a:t>Respects local culture </a:t>
            </a:r>
          </a:p>
          <a:p>
            <a:pPr lvl="1"/>
            <a:r>
              <a:rPr lang="en-US" dirty="0"/>
              <a:t>Supports human rights and democratic movements</a:t>
            </a:r>
          </a:p>
        </p:txBody>
      </p:sp>
    </p:spTree>
    <p:extLst>
      <p:ext uri="{BB962C8B-B14F-4D97-AF65-F5344CB8AC3E}">
        <p14:creationId xmlns:p14="http://schemas.microsoft.com/office/powerpoint/2010/main" val="3303714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E7A01-1120-5C42-8072-6F1226431F0C}"/>
              </a:ext>
            </a:extLst>
          </p:cNvPr>
          <p:cNvSpPr>
            <a:spLocks noGrp="1"/>
          </p:cNvSpPr>
          <p:nvPr>
            <p:ph type="title"/>
          </p:nvPr>
        </p:nvSpPr>
        <p:spPr/>
        <p:txBody>
          <a:bodyPr/>
          <a:lstStyle/>
          <a:p>
            <a:r>
              <a:rPr lang="en-US" i="1" dirty="0"/>
              <a:t>Lessons from Kenya </a:t>
            </a:r>
            <a:br>
              <a:rPr lang="en-US" dirty="0"/>
            </a:br>
            <a:endParaRPr lang="en-US" dirty="0"/>
          </a:p>
        </p:txBody>
      </p:sp>
      <p:sp>
        <p:nvSpPr>
          <p:cNvPr id="3" name="Content Placeholder 2">
            <a:extLst>
              <a:ext uri="{FF2B5EF4-FFF2-40B4-BE49-F238E27FC236}">
                <a16:creationId xmlns:a16="http://schemas.microsoft.com/office/drawing/2014/main" id="{601A0DD1-3D9C-7C48-93B3-99AB3452E0BD}"/>
              </a:ext>
            </a:extLst>
          </p:cNvPr>
          <p:cNvSpPr>
            <a:spLocks noGrp="1"/>
          </p:cNvSpPr>
          <p:nvPr>
            <p:ph idx="1"/>
          </p:nvPr>
        </p:nvSpPr>
        <p:spPr>
          <a:xfrm>
            <a:off x="1451579" y="2059275"/>
            <a:ext cx="9477678" cy="4189125"/>
          </a:xfrm>
        </p:spPr>
        <p:txBody>
          <a:bodyPr>
            <a:normAutofit fontScale="92500" lnSpcReduction="10000"/>
          </a:bodyPr>
          <a:lstStyle/>
          <a:p>
            <a:r>
              <a:rPr lang="en-US" dirty="0"/>
              <a:t>East Africa is renowned as the home of both mankind’s earliest ancestors and some of the world’s finest wildlife game parks. It is also one of the places where the concept of ecotourism first evolved. </a:t>
            </a:r>
          </a:p>
          <a:p>
            <a:r>
              <a:rPr lang="en-US" dirty="0"/>
              <a:t>Kenya, in particular, was the site of the continent’s earliest government experiments with applying ecotourism principles to several national parks and reserves. </a:t>
            </a:r>
          </a:p>
          <a:p>
            <a:r>
              <a:rPr lang="en-US" dirty="0"/>
              <a:t>Today, virtually every country in East and southern Africa is aggressively competing in nature tourism and ecotourism, and tourism has surpassed coffee as the number one foreign exchange earner in both Kenya and Tanzania. </a:t>
            </a:r>
          </a:p>
          <a:p>
            <a:r>
              <a:rPr lang="en-US" dirty="0"/>
              <a:t>Under colonialism, Africa’s national parks were originally created as exclusive domains for white hunters, scientists, and tourists. Hundreds of thousands of rural poor were forcibly moved and relocated to the parks’ perimeters. </a:t>
            </a:r>
          </a:p>
          <a:p>
            <a:endParaRPr lang="en-US" dirty="0"/>
          </a:p>
        </p:txBody>
      </p:sp>
    </p:spTree>
    <p:extLst>
      <p:ext uri="{BB962C8B-B14F-4D97-AF65-F5344CB8AC3E}">
        <p14:creationId xmlns:p14="http://schemas.microsoft.com/office/powerpoint/2010/main" val="649068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E62B8-FE0E-D245-8772-5A51740EA67C}"/>
              </a:ext>
            </a:extLst>
          </p:cNvPr>
          <p:cNvSpPr>
            <a:spLocks noGrp="1"/>
          </p:cNvSpPr>
          <p:nvPr>
            <p:ph type="title"/>
          </p:nvPr>
        </p:nvSpPr>
        <p:spPr/>
        <p:txBody>
          <a:bodyPr/>
          <a:lstStyle/>
          <a:p>
            <a:r>
              <a:rPr lang="en-US" i="1" dirty="0"/>
              <a:t>Lessons from Kenya</a:t>
            </a:r>
            <a:endParaRPr lang="en-US" dirty="0"/>
          </a:p>
        </p:txBody>
      </p:sp>
      <p:sp>
        <p:nvSpPr>
          <p:cNvPr id="3" name="Content Placeholder 2">
            <a:extLst>
              <a:ext uri="{FF2B5EF4-FFF2-40B4-BE49-F238E27FC236}">
                <a16:creationId xmlns:a16="http://schemas.microsoft.com/office/drawing/2014/main" id="{C6D8D04D-E593-3B4B-8582-F6473B457FA9}"/>
              </a:ext>
            </a:extLst>
          </p:cNvPr>
          <p:cNvSpPr>
            <a:spLocks noGrp="1"/>
          </p:cNvSpPr>
          <p:nvPr>
            <p:ph idx="1"/>
          </p:nvPr>
        </p:nvSpPr>
        <p:spPr>
          <a:xfrm>
            <a:off x="1560437" y="1776246"/>
            <a:ext cx="9412364" cy="4395954"/>
          </a:xfrm>
        </p:spPr>
        <p:txBody>
          <a:bodyPr>
            <a:noAutofit/>
          </a:bodyPr>
          <a:lstStyle/>
          <a:p>
            <a:pPr algn="just"/>
            <a:r>
              <a:rPr lang="en-US" sz="1800" dirty="0"/>
              <a:t>Pastoralists such as the Maasai in Kenya and Tanzania had evolved elaborate systems for living in harmony with wildlife; it was only with the arrival of European hunters and settlers that the rapid extermination of African game began. </a:t>
            </a:r>
          </a:p>
          <a:p>
            <a:pPr algn="just"/>
            <a:r>
              <a:rPr lang="en-US" sz="1800" dirty="0"/>
              <a:t>Colonial park policy typically barred Africans from hunting (or even having a gun), collecting grasses, firewood, or water, or visiting sacred and burial sites inside </a:t>
            </a:r>
            <a:r>
              <a:rPr lang="en-US" sz="1800" dirty="0">
                <a:solidFill>
                  <a:srgbClr val="C00000"/>
                </a:solidFill>
              </a:rPr>
              <a:t>national parks.</a:t>
            </a:r>
            <a:r>
              <a:rPr lang="en-US" sz="1800" dirty="0"/>
              <a:t> Those living on the parks’ peripheries received little or no benefit from the parks, wildlife, or tourism. </a:t>
            </a:r>
          </a:p>
          <a:p>
            <a:pPr algn="just"/>
            <a:r>
              <a:rPr lang="en-US" sz="1800" dirty="0"/>
              <a:t>Resentment grew, as did resistance borne of necessity, including illegal hunting, fires, grazing, and collection of firewood inside the parks and reserves. </a:t>
            </a:r>
          </a:p>
          <a:p>
            <a:pPr algn="just"/>
            <a:r>
              <a:rPr lang="en-US" sz="1800" dirty="0"/>
              <a:t>Despite the escalating military tactics by park guards—endorsed and sometimes financed by international conservation organizations such as the World Wide Fund for Nature— poaching within parks of elephant, rhino, and other wildlife soared sharply in Kenya and Tanzania during the 1970s. </a:t>
            </a:r>
          </a:p>
          <a:p>
            <a:pPr algn="just"/>
            <a:endParaRPr lang="en-US" sz="1800" dirty="0"/>
          </a:p>
        </p:txBody>
      </p:sp>
    </p:spTree>
    <p:extLst>
      <p:ext uri="{BB962C8B-B14F-4D97-AF65-F5344CB8AC3E}">
        <p14:creationId xmlns:p14="http://schemas.microsoft.com/office/powerpoint/2010/main" val="2147307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5D916-CECF-3042-A149-5B565CBA99C4}"/>
              </a:ext>
            </a:extLst>
          </p:cNvPr>
          <p:cNvSpPr>
            <a:spLocks noGrp="1"/>
          </p:cNvSpPr>
          <p:nvPr>
            <p:ph type="title"/>
          </p:nvPr>
        </p:nvSpPr>
        <p:spPr/>
        <p:txBody>
          <a:bodyPr/>
          <a:lstStyle/>
          <a:p>
            <a:r>
              <a:rPr lang="en-US" i="1" dirty="0"/>
              <a:t>Lessons from Kenya</a:t>
            </a:r>
            <a:endParaRPr lang="en-US" dirty="0"/>
          </a:p>
        </p:txBody>
      </p:sp>
      <p:sp>
        <p:nvSpPr>
          <p:cNvPr id="3" name="Content Placeholder 2">
            <a:extLst>
              <a:ext uri="{FF2B5EF4-FFF2-40B4-BE49-F238E27FC236}">
                <a16:creationId xmlns:a16="http://schemas.microsoft.com/office/drawing/2014/main" id="{55619862-933E-6D46-9C52-87A46F64B5B6}"/>
              </a:ext>
            </a:extLst>
          </p:cNvPr>
          <p:cNvSpPr>
            <a:spLocks noGrp="1"/>
          </p:cNvSpPr>
          <p:nvPr>
            <p:ph idx="1"/>
          </p:nvPr>
        </p:nvSpPr>
        <p:spPr>
          <a:xfrm>
            <a:off x="1451579" y="1853754"/>
            <a:ext cx="9603275" cy="3450613"/>
          </a:xfrm>
        </p:spPr>
        <p:txBody>
          <a:bodyPr>
            <a:noAutofit/>
          </a:bodyPr>
          <a:lstStyle/>
          <a:p>
            <a:r>
              <a:rPr lang="en-US" sz="1800" dirty="0"/>
              <a:t>Faced with this growing clash between people and parks, scientists, park officials, and environmental organizations began to rethink the protectionist conservationist model and to argue that threatened species and ecosystems would survive only if those people living nearest them benefited financially from both the parks and tourism. </a:t>
            </a:r>
          </a:p>
          <a:p>
            <a:r>
              <a:rPr lang="en-US" sz="1800" dirty="0"/>
              <a:t>Thus, the origins of ecotourism can be traced, in part, to East Africa, where in the late 1960s and 1970s conservationists began to posit a “stake- holders” theory of conservation: that those living on their perimeter should receive direct benefits from wildlife and tourism. </a:t>
            </a:r>
          </a:p>
          <a:p>
            <a:r>
              <a:rPr lang="en-US" sz="1800" dirty="0"/>
              <a:t>As scientist David Western the first president of the Ecotourism Society, writes, </a:t>
            </a:r>
          </a:p>
          <a:p>
            <a:pPr marL="0" indent="0" algn="ctr">
              <a:buNone/>
            </a:pPr>
            <a:r>
              <a:rPr lang="en-US" sz="1800" dirty="0"/>
              <a:t>“Conscientious concerns for nature were soon extended to local (usually indigenous) peoples. Implicit in the term [ecotourism] is the assumption that local communities living with nature can and should benefit from tourism and will save nature in the process.”</a:t>
            </a:r>
          </a:p>
          <a:p>
            <a:endParaRPr lang="en-US" sz="1800" dirty="0"/>
          </a:p>
        </p:txBody>
      </p:sp>
    </p:spTree>
    <p:extLst>
      <p:ext uri="{BB962C8B-B14F-4D97-AF65-F5344CB8AC3E}">
        <p14:creationId xmlns:p14="http://schemas.microsoft.com/office/powerpoint/2010/main" val="3221750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66C510-93DE-604D-BD64-34C459EB45C7}"/>
              </a:ext>
            </a:extLst>
          </p:cNvPr>
          <p:cNvSpPr>
            <a:spLocks noGrp="1"/>
          </p:cNvSpPr>
          <p:nvPr>
            <p:ph idx="1"/>
          </p:nvPr>
        </p:nvSpPr>
        <p:spPr>
          <a:xfrm>
            <a:off x="1571322" y="1101332"/>
            <a:ext cx="9603275" cy="4439497"/>
          </a:xfrm>
        </p:spPr>
        <p:txBody>
          <a:bodyPr>
            <a:noAutofit/>
          </a:bodyPr>
          <a:lstStyle/>
          <a:p>
            <a:r>
              <a:rPr lang="en-US" sz="1800" dirty="0"/>
              <a:t>It was in Kenya that Africa’s first official experiments with this new approach began. The imperative to find a balance between people and parks had been great in Kenya. </a:t>
            </a:r>
          </a:p>
          <a:p>
            <a:r>
              <a:rPr lang="en-US" sz="1800" dirty="0"/>
              <a:t>In 1961, at the time of independence, Kenya’s new government agreed to put two of the most popular tourist destinations, Maasai Mara and Amboseli game re- serves, under the control of local county councils, which subsequently began receiving revenue from both park entrance fees and hotel and other tourism facilities inside these reserves. </a:t>
            </a:r>
          </a:p>
          <a:p>
            <a:r>
              <a:rPr lang="en-US" sz="1800" dirty="0"/>
              <a:t>These pioneering ecotourism experiments meant that sizable numbers of Maasai pastoralists living around the Mara and Amboseli received employment as hotel staff, drivers, guides, and park guards and rangers and that entrance fee revenues and a percentage of hotel profits supported local community projects. </a:t>
            </a:r>
          </a:p>
          <a:p>
            <a:r>
              <a:rPr lang="en-US" sz="1800" dirty="0"/>
              <a:t>While poaching continued elsewhere—between 1975 and 1990 Kenya’s elephant population dropped 85 percent and rhinoceroses by 97 percent—poaching was stabilized around Amboseli and Maasai Mara. </a:t>
            </a:r>
          </a:p>
          <a:p>
            <a:endParaRPr lang="en-US" sz="1800" dirty="0"/>
          </a:p>
          <a:p>
            <a:endParaRPr lang="en-US" sz="1800" dirty="0"/>
          </a:p>
          <a:p>
            <a:endParaRPr lang="en-US" sz="1800" dirty="0"/>
          </a:p>
        </p:txBody>
      </p:sp>
    </p:spTree>
    <p:extLst>
      <p:ext uri="{BB962C8B-B14F-4D97-AF65-F5344CB8AC3E}">
        <p14:creationId xmlns:p14="http://schemas.microsoft.com/office/powerpoint/2010/main" val="28387972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3EB8E-686F-C14E-A70A-A2B0BE6C2017}"/>
              </a:ext>
            </a:extLst>
          </p:cNvPr>
          <p:cNvSpPr>
            <a:spLocks noGrp="1"/>
          </p:cNvSpPr>
          <p:nvPr>
            <p:ph type="title"/>
          </p:nvPr>
        </p:nvSpPr>
        <p:spPr/>
        <p:txBody>
          <a:bodyPr/>
          <a:lstStyle/>
          <a:p>
            <a:r>
              <a:rPr lang="en-US" dirty="0"/>
              <a:t>The Future of Ecotourism </a:t>
            </a:r>
          </a:p>
        </p:txBody>
      </p:sp>
      <p:sp>
        <p:nvSpPr>
          <p:cNvPr id="3" name="Content Placeholder 2">
            <a:extLst>
              <a:ext uri="{FF2B5EF4-FFF2-40B4-BE49-F238E27FC236}">
                <a16:creationId xmlns:a16="http://schemas.microsoft.com/office/drawing/2014/main" id="{08A56555-EEA3-A34D-B29B-6607FD59881D}"/>
              </a:ext>
            </a:extLst>
          </p:cNvPr>
          <p:cNvSpPr>
            <a:spLocks noGrp="1"/>
          </p:cNvSpPr>
          <p:nvPr>
            <p:ph idx="1"/>
          </p:nvPr>
        </p:nvSpPr>
        <p:spPr>
          <a:xfrm>
            <a:off x="1664261" y="2168131"/>
            <a:ext cx="9177910" cy="3775468"/>
          </a:xfrm>
        </p:spPr>
        <p:txBody>
          <a:bodyPr/>
          <a:lstStyle/>
          <a:p>
            <a:pPr algn="just"/>
            <a:r>
              <a:rPr lang="en-US" dirty="0"/>
              <a:t>Today, virtually every country in the world is marketing some brand of eco- tourism. Tourism has become a big business: As a $4 trillion-plus annual industry, it is the world’s number one employer, and it vies with oil as the world’s largest legitimate business. </a:t>
            </a:r>
          </a:p>
          <a:p>
            <a:pPr algn="just"/>
            <a:r>
              <a:rPr lang="en-US" dirty="0"/>
              <a:t>Some experts have pronounced ecotourism as hopelessly diluted. The path toward a more planet-friendly tourism is paved with pitfalls. At present, ecotourism is a set of interconnected principles whose full implementation presents multilayered problems and challenges. </a:t>
            </a:r>
          </a:p>
          <a:p>
            <a:pPr algn="just"/>
            <a:endParaRPr lang="en-US" dirty="0"/>
          </a:p>
          <a:p>
            <a:pPr algn="just"/>
            <a:endParaRPr lang="en-US" dirty="0"/>
          </a:p>
        </p:txBody>
      </p:sp>
    </p:spTree>
    <p:extLst>
      <p:ext uri="{BB962C8B-B14F-4D97-AF65-F5344CB8AC3E}">
        <p14:creationId xmlns:p14="http://schemas.microsoft.com/office/powerpoint/2010/main" val="473224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01D82-5E6A-504B-9431-7BE2013596F8}"/>
              </a:ext>
            </a:extLst>
          </p:cNvPr>
          <p:cNvSpPr>
            <a:spLocks noGrp="1"/>
          </p:cNvSpPr>
          <p:nvPr>
            <p:ph type="title"/>
          </p:nvPr>
        </p:nvSpPr>
        <p:spPr/>
        <p:txBody>
          <a:bodyPr/>
          <a:lstStyle/>
          <a:p>
            <a:r>
              <a:rPr lang="en-US" dirty="0"/>
              <a:t>The Future of Ecotourism </a:t>
            </a:r>
          </a:p>
        </p:txBody>
      </p:sp>
      <p:sp>
        <p:nvSpPr>
          <p:cNvPr id="3" name="Content Placeholder 2">
            <a:extLst>
              <a:ext uri="{FF2B5EF4-FFF2-40B4-BE49-F238E27FC236}">
                <a16:creationId xmlns:a16="http://schemas.microsoft.com/office/drawing/2014/main" id="{E37F35ED-AD25-9C44-9E49-8A65F6EC19FB}"/>
              </a:ext>
            </a:extLst>
          </p:cNvPr>
          <p:cNvSpPr>
            <a:spLocks noGrp="1"/>
          </p:cNvSpPr>
          <p:nvPr>
            <p:ph idx="1"/>
          </p:nvPr>
        </p:nvSpPr>
        <p:spPr>
          <a:xfrm>
            <a:off x="1669811" y="2081046"/>
            <a:ext cx="9166809" cy="4668097"/>
          </a:xfrm>
        </p:spPr>
        <p:txBody>
          <a:bodyPr>
            <a:noAutofit/>
          </a:bodyPr>
          <a:lstStyle/>
          <a:p>
            <a:pPr algn="just"/>
            <a:r>
              <a:rPr lang="en-US" sz="1800" dirty="0"/>
              <a:t>Ecotourism has succeeded in fulfilling some of its stated goals: Most ecotours are educational for the tourist and many ecotourism projects are lower impact than conventional tours and are providing expanded benefits for conservation and environmental protection. </a:t>
            </a:r>
          </a:p>
          <a:p>
            <a:pPr algn="just"/>
            <a:endParaRPr lang="en-US" sz="1800" dirty="0"/>
          </a:p>
          <a:p>
            <a:pPr algn="just"/>
            <a:r>
              <a:rPr lang="en-US" sz="1800" dirty="0"/>
              <a:t>The long-term challenge is to find ways to maintain the rigor and multidimensional qualities of genuine ecotourism while widening it beyond individual projects and making it integral to the concept of tourism in general. Among the most pressing and only partially analyzed issues are: </a:t>
            </a:r>
          </a:p>
          <a:p>
            <a:pPr lvl="1" algn="just"/>
            <a:r>
              <a:rPr lang="en-US" dirty="0"/>
              <a:t>how to make poor, rural communities equitable stakeholders in parks and ecotourism; </a:t>
            </a:r>
          </a:p>
          <a:p>
            <a:pPr lvl="1" algn="just"/>
            <a:r>
              <a:rPr lang="en-US" dirty="0"/>
              <a:t>how to ensure, in this era of free trade and economic globalization, that locally owned enterprises and national capital can compete with strong foreign companies; </a:t>
            </a:r>
          </a:p>
          <a:p>
            <a:pPr algn="just"/>
            <a:endParaRPr lang="en-US" sz="1800" dirty="0"/>
          </a:p>
        </p:txBody>
      </p:sp>
    </p:spTree>
    <p:extLst>
      <p:ext uri="{BB962C8B-B14F-4D97-AF65-F5344CB8AC3E}">
        <p14:creationId xmlns:p14="http://schemas.microsoft.com/office/powerpoint/2010/main" val="484345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6E206-A550-3C45-A7DB-8BC56E896B0D}"/>
              </a:ext>
            </a:extLst>
          </p:cNvPr>
          <p:cNvSpPr>
            <a:spLocks noGrp="1"/>
          </p:cNvSpPr>
          <p:nvPr>
            <p:ph type="title"/>
          </p:nvPr>
        </p:nvSpPr>
        <p:spPr/>
        <p:txBody>
          <a:bodyPr/>
          <a:lstStyle/>
          <a:p>
            <a:r>
              <a:rPr lang="en-US" i="1" dirty="0"/>
              <a:t>Defining Ecotourism </a:t>
            </a:r>
            <a:br>
              <a:rPr lang="en-US" dirty="0"/>
            </a:br>
            <a:endParaRPr lang="en-US" dirty="0"/>
          </a:p>
        </p:txBody>
      </p:sp>
      <p:sp>
        <p:nvSpPr>
          <p:cNvPr id="3" name="Content Placeholder 2">
            <a:extLst>
              <a:ext uri="{FF2B5EF4-FFF2-40B4-BE49-F238E27FC236}">
                <a16:creationId xmlns:a16="http://schemas.microsoft.com/office/drawing/2014/main" id="{8212201C-FF35-CE44-82AB-F41B2A9ADFEE}"/>
              </a:ext>
            </a:extLst>
          </p:cNvPr>
          <p:cNvSpPr>
            <a:spLocks noGrp="1"/>
          </p:cNvSpPr>
          <p:nvPr>
            <p:ph idx="1"/>
          </p:nvPr>
        </p:nvSpPr>
        <p:spPr>
          <a:xfrm>
            <a:off x="1566290" y="1993961"/>
            <a:ext cx="9488564" cy="4461268"/>
          </a:xfrm>
        </p:spPr>
        <p:txBody>
          <a:bodyPr>
            <a:normAutofit/>
          </a:bodyPr>
          <a:lstStyle/>
          <a:p>
            <a:r>
              <a:rPr lang="en-US" dirty="0"/>
              <a:t>Ecotourism is defined most succinctly by the Ecotourism Society as</a:t>
            </a:r>
          </a:p>
          <a:p>
            <a:pPr marL="0" indent="0" algn="ctr">
              <a:buNone/>
            </a:pPr>
            <a:r>
              <a:rPr lang="en-US" dirty="0">
                <a:solidFill>
                  <a:srgbClr val="C00000"/>
                </a:solidFill>
              </a:rPr>
              <a:t> “responsible travel to natural areas that conserves the environment and improves the well-being of local people”. </a:t>
            </a:r>
          </a:p>
          <a:p>
            <a:pPr algn="ctr"/>
            <a:endParaRPr lang="en-US" dirty="0">
              <a:solidFill>
                <a:srgbClr val="C00000"/>
              </a:solidFill>
            </a:endParaRPr>
          </a:p>
          <a:p>
            <a:r>
              <a:rPr lang="en-US" dirty="0"/>
              <a:t>Mexican environmentalist </a:t>
            </a:r>
            <a:r>
              <a:rPr lang="en-US" dirty="0" err="1"/>
              <a:t>Héctor</a:t>
            </a:r>
            <a:r>
              <a:rPr lang="en-US" dirty="0"/>
              <a:t> </a:t>
            </a:r>
            <a:r>
              <a:rPr lang="en-US" dirty="0" err="1"/>
              <a:t>Ceballos-Lascuráin</a:t>
            </a:r>
            <a:r>
              <a:rPr lang="en-US" dirty="0"/>
              <a:t>, who claim to have first coined the term, describes ecotourism as </a:t>
            </a:r>
          </a:p>
          <a:p>
            <a:pPr marL="0" indent="0" algn="ctr">
              <a:buNone/>
            </a:pPr>
            <a:r>
              <a:rPr lang="en-US" dirty="0"/>
              <a:t>“</a:t>
            </a:r>
            <a:r>
              <a:rPr lang="en-US" dirty="0">
                <a:solidFill>
                  <a:srgbClr val="C00000"/>
                </a:solidFill>
              </a:rPr>
              <a:t>a mode of ecodevelopment that represents a practical and effective means of attaining social and economic improvement for all countries.”</a:t>
            </a:r>
            <a:endParaRPr lang="en-US" dirty="0"/>
          </a:p>
        </p:txBody>
      </p:sp>
    </p:spTree>
    <p:extLst>
      <p:ext uri="{BB962C8B-B14F-4D97-AF65-F5344CB8AC3E}">
        <p14:creationId xmlns:p14="http://schemas.microsoft.com/office/powerpoint/2010/main" val="1147712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C90E1-9AE4-3A4C-B4A0-B474D967C037}"/>
              </a:ext>
            </a:extLst>
          </p:cNvPr>
          <p:cNvSpPr>
            <a:spLocks noGrp="1"/>
          </p:cNvSpPr>
          <p:nvPr>
            <p:ph type="title"/>
          </p:nvPr>
        </p:nvSpPr>
        <p:spPr/>
        <p:txBody>
          <a:bodyPr/>
          <a:lstStyle/>
          <a:p>
            <a:r>
              <a:rPr lang="en-US" dirty="0"/>
              <a:t>The Future of Ecotourism </a:t>
            </a:r>
          </a:p>
        </p:txBody>
      </p:sp>
      <p:sp>
        <p:nvSpPr>
          <p:cNvPr id="3" name="Content Placeholder 2">
            <a:extLst>
              <a:ext uri="{FF2B5EF4-FFF2-40B4-BE49-F238E27FC236}">
                <a16:creationId xmlns:a16="http://schemas.microsoft.com/office/drawing/2014/main" id="{832B9071-E86C-814D-8A05-0194F8196E8C}"/>
              </a:ext>
            </a:extLst>
          </p:cNvPr>
          <p:cNvSpPr>
            <a:spLocks noGrp="1"/>
          </p:cNvSpPr>
          <p:nvPr>
            <p:ph idx="1"/>
          </p:nvPr>
        </p:nvSpPr>
        <p:spPr>
          <a:xfrm>
            <a:off x="1451580" y="2015732"/>
            <a:ext cx="9347049" cy="3450613"/>
          </a:xfrm>
        </p:spPr>
        <p:txBody>
          <a:bodyPr>
            <a:normAutofit lnSpcReduction="10000"/>
          </a:bodyPr>
          <a:lstStyle/>
          <a:p>
            <a:pPr lvl="1" algn="just"/>
            <a:r>
              <a:rPr lang="en-US" sz="1600" dirty="0"/>
              <a:t>how to balance a developing country’s need to earn more foreign exchange by increasing tourism numbers with the need of fragile ecosystems for low- impact, small-scale tourism; </a:t>
            </a:r>
          </a:p>
          <a:p>
            <a:pPr lvl="1" algn="just"/>
            <a:r>
              <a:rPr lang="en-US" sz="1600" dirty="0"/>
              <a:t>how to allow, as ecotourism implies, exploration of pristine and uncharted areas of the Earth that are often home to isolated and fragile civilizations; and how to set up independent and competent mechanisms for monitoring, evaluating, and setting standards throughout the ecotourism chain. </a:t>
            </a:r>
          </a:p>
          <a:p>
            <a:pPr marL="0" indent="0" algn="just">
              <a:buNone/>
            </a:pPr>
            <a:endParaRPr lang="en-US" dirty="0"/>
          </a:p>
          <a:p>
            <a:pPr algn="just"/>
            <a:r>
              <a:rPr lang="en-US" dirty="0"/>
              <a:t>One step to-ward ensuring ecotourism’s survival is helping to build a more discriminating and informed traveling public. Despite the constraints, there are growing numbers of travelers walking the path of socially responsible and environmentally respectful tourism. </a:t>
            </a:r>
          </a:p>
          <a:p>
            <a:endParaRPr lang="en-US" dirty="0"/>
          </a:p>
        </p:txBody>
      </p:sp>
    </p:spTree>
    <p:extLst>
      <p:ext uri="{BB962C8B-B14F-4D97-AF65-F5344CB8AC3E}">
        <p14:creationId xmlns:p14="http://schemas.microsoft.com/office/powerpoint/2010/main" val="3524505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7FEAC-29F5-A74F-9B3A-A0B88DF806B5}"/>
              </a:ext>
            </a:extLst>
          </p:cNvPr>
          <p:cNvSpPr>
            <a:spLocks noGrp="1"/>
          </p:cNvSpPr>
          <p:nvPr>
            <p:ph type="title"/>
          </p:nvPr>
        </p:nvSpPr>
        <p:spPr/>
        <p:txBody>
          <a:bodyPr/>
          <a:lstStyle/>
          <a:p>
            <a:r>
              <a:rPr lang="en-US" i="1" dirty="0"/>
              <a:t>Defining Ecotourism</a:t>
            </a:r>
            <a:endParaRPr lang="en-US" dirty="0"/>
          </a:p>
        </p:txBody>
      </p:sp>
      <p:sp>
        <p:nvSpPr>
          <p:cNvPr id="3" name="Content Placeholder 2">
            <a:extLst>
              <a:ext uri="{FF2B5EF4-FFF2-40B4-BE49-F238E27FC236}">
                <a16:creationId xmlns:a16="http://schemas.microsoft.com/office/drawing/2014/main" id="{CA0F6BE1-6F51-D748-BFD5-EEF2CFD78476}"/>
              </a:ext>
            </a:extLst>
          </p:cNvPr>
          <p:cNvSpPr>
            <a:spLocks noGrp="1"/>
          </p:cNvSpPr>
          <p:nvPr>
            <p:ph idx="1"/>
          </p:nvPr>
        </p:nvSpPr>
        <p:spPr>
          <a:xfrm>
            <a:off x="1688548" y="2157246"/>
            <a:ext cx="9129335" cy="3808125"/>
          </a:xfrm>
        </p:spPr>
        <p:txBody>
          <a:bodyPr>
            <a:normAutofit fontScale="92500" lnSpcReduction="20000"/>
          </a:bodyPr>
          <a:lstStyle/>
          <a:p>
            <a:pPr algn="just"/>
            <a:r>
              <a:rPr lang="en-US" dirty="0"/>
              <a:t>The definition used by the ecotourism program of the International Union for the Conservation of Nature (IUCN) is </a:t>
            </a:r>
          </a:p>
          <a:p>
            <a:pPr marL="0" indent="0" algn="just">
              <a:buNone/>
            </a:pPr>
            <a:r>
              <a:rPr lang="en-US" dirty="0">
                <a:solidFill>
                  <a:schemeClr val="accent1"/>
                </a:solidFill>
              </a:rPr>
              <a:t>“environmentally responsible travel and visitation to relatively undisturbed natural areas, to enjoy and appreciate nature and any accompanying cultural features (both past and present) that promotes conservation, has low visitor impact, and provides for beneficially active socioeconomic involvement of local populations.” </a:t>
            </a:r>
          </a:p>
          <a:p>
            <a:pPr marL="0" indent="0" algn="just">
              <a:buNone/>
            </a:pPr>
            <a:endParaRPr lang="en-US" dirty="0">
              <a:solidFill>
                <a:schemeClr val="accent1"/>
              </a:solidFill>
            </a:endParaRPr>
          </a:p>
          <a:p>
            <a:pPr marL="0" indent="0" algn="just">
              <a:buNone/>
            </a:pPr>
            <a:r>
              <a:rPr lang="en-US" dirty="0"/>
              <a:t>In all these definitions, ecotourism is distinct from “nature,” “adventure,” “wildlife,” and virtually all other types of tourism because it focuses not simply on the type of leisure activity, but on tourism’s impact and the responsibilities of both the tourist and those in the tourism industry (such as tour operators or lodge owners). </a:t>
            </a:r>
          </a:p>
          <a:p>
            <a:pPr algn="just"/>
            <a:endParaRPr lang="en-US" dirty="0"/>
          </a:p>
        </p:txBody>
      </p:sp>
    </p:spTree>
    <p:extLst>
      <p:ext uri="{BB962C8B-B14F-4D97-AF65-F5344CB8AC3E}">
        <p14:creationId xmlns:p14="http://schemas.microsoft.com/office/powerpoint/2010/main" val="2756715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DCC3D-563D-D746-AE6D-39337522BC08}"/>
              </a:ext>
            </a:extLst>
          </p:cNvPr>
          <p:cNvSpPr>
            <a:spLocks noGrp="1"/>
          </p:cNvSpPr>
          <p:nvPr>
            <p:ph type="title"/>
          </p:nvPr>
        </p:nvSpPr>
        <p:spPr/>
        <p:txBody>
          <a:bodyPr/>
          <a:lstStyle/>
          <a:p>
            <a:r>
              <a:rPr lang="en-US" dirty="0"/>
              <a:t>Origins and Growth of Ecotourism</a:t>
            </a:r>
          </a:p>
        </p:txBody>
      </p:sp>
      <p:sp>
        <p:nvSpPr>
          <p:cNvPr id="3" name="Content Placeholder 2">
            <a:extLst>
              <a:ext uri="{FF2B5EF4-FFF2-40B4-BE49-F238E27FC236}">
                <a16:creationId xmlns:a16="http://schemas.microsoft.com/office/drawing/2014/main" id="{D21E1AF2-5398-D14C-8A5B-917F3AEFC7C0}"/>
              </a:ext>
            </a:extLst>
          </p:cNvPr>
          <p:cNvSpPr>
            <a:spLocks noGrp="1"/>
          </p:cNvSpPr>
          <p:nvPr>
            <p:ph idx="1"/>
          </p:nvPr>
        </p:nvSpPr>
        <p:spPr>
          <a:xfrm>
            <a:off x="1451579" y="1853754"/>
            <a:ext cx="9603275" cy="3450613"/>
          </a:xfrm>
        </p:spPr>
        <p:txBody>
          <a:bodyPr>
            <a:normAutofit fontScale="85000" lnSpcReduction="20000"/>
          </a:bodyPr>
          <a:lstStyle/>
          <a:p>
            <a:r>
              <a:rPr lang="en-US" dirty="0"/>
              <a:t>Man originally started traveled in search of food </a:t>
            </a:r>
          </a:p>
          <a:p>
            <a:r>
              <a:rPr lang="en-US" dirty="0"/>
              <a:t>Mid 20th century wildlife killed for sport in Africa </a:t>
            </a:r>
          </a:p>
          <a:p>
            <a:r>
              <a:rPr lang="en-US" dirty="0"/>
              <a:t>1970 Kenya outlaws hunting and poaching to preserve large mammals </a:t>
            </a:r>
          </a:p>
          <a:p>
            <a:r>
              <a:rPr lang="en-US" dirty="0"/>
              <a:t>1980s mass ecotourism (name coined)</a:t>
            </a:r>
          </a:p>
          <a:p>
            <a:pPr algn="just"/>
            <a:r>
              <a:rPr lang="en-US" dirty="0"/>
              <a:t>Today, ecotourism, or at least a revamped version of nature and wildlife tourism, is the core of many developing countries’ national economic development strategies and conservation efforts. </a:t>
            </a:r>
          </a:p>
          <a:p>
            <a:pPr algn="just"/>
            <a:r>
              <a:rPr lang="en-US" dirty="0"/>
              <a:t>In several countries, nature-based tourism mushroomed into the largest foreign exchange earner, surpassing bananas in Costa Rica, coffee in Tanzania and Kenya, and textiles and jewelry in India. </a:t>
            </a:r>
          </a:p>
          <a:p>
            <a:br>
              <a:rPr lang="en-US" dirty="0"/>
            </a:br>
            <a:endParaRPr lang="en-US" dirty="0"/>
          </a:p>
        </p:txBody>
      </p:sp>
    </p:spTree>
    <p:extLst>
      <p:ext uri="{BB962C8B-B14F-4D97-AF65-F5344CB8AC3E}">
        <p14:creationId xmlns:p14="http://schemas.microsoft.com/office/powerpoint/2010/main" val="212250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2A608-C827-854B-ABE9-90E3F7FD3CAA}"/>
              </a:ext>
            </a:extLst>
          </p:cNvPr>
          <p:cNvSpPr>
            <a:spLocks noGrp="1"/>
          </p:cNvSpPr>
          <p:nvPr>
            <p:ph type="title"/>
          </p:nvPr>
        </p:nvSpPr>
        <p:spPr/>
        <p:txBody>
          <a:bodyPr/>
          <a:lstStyle/>
          <a:p>
            <a:r>
              <a:rPr lang="en-US" dirty="0"/>
              <a:t>Economic Impacts of Tourism</a:t>
            </a:r>
          </a:p>
        </p:txBody>
      </p:sp>
      <p:sp>
        <p:nvSpPr>
          <p:cNvPr id="3" name="Content Placeholder 2">
            <a:extLst>
              <a:ext uri="{FF2B5EF4-FFF2-40B4-BE49-F238E27FC236}">
                <a16:creationId xmlns:a16="http://schemas.microsoft.com/office/drawing/2014/main" id="{3CB83C0B-2FBB-C84F-94F5-FEC75B020B57}"/>
              </a:ext>
            </a:extLst>
          </p:cNvPr>
          <p:cNvSpPr>
            <a:spLocks noGrp="1"/>
          </p:cNvSpPr>
          <p:nvPr>
            <p:ph idx="1"/>
          </p:nvPr>
        </p:nvSpPr>
        <p:spPr>
          <a:xfrm>
            <a:off x="1785257" y="1972189"/>
            <a:ext cx="9106311" cy="3450613"/>
          </a:xfrm>
        </p:spPr>
        <p:txBody>
          <a:bodyPr>
            <a:normAutofit fontScale="85000" lnSpcReduction="10000"/>
          </a:bodyPr>
          <a:lstStyle/>
          <a:p>
            <a:r>
              <a:rPr lang="en-US" dirty="0"/>
              <a:t>Hotel and Lodges </a:t>
            </a:r>
          </a:p>
          <a:p>
            <a:r>
              <a:rPr lang="en-US" dirty="0"/>
              <a:t>Tour Companies </a:t>
            </a:r>
          </a:p>
          <a:p>
            <a:r>
              <a:rPr lang="en-US" dirty="0"/>
              <a:t>Restaurants </a:t>
            </a:r>
          </a:p>
          <a:p>
            <a:r>
              <a:rPr lang="en-US" dirty="0"/>
              <a:t>Souvenir Purchases </a:t>
            </a:r>
          </a:p>
          <a:p>
            <a:r>
              <a:rPr lang="en-US" dirty="0"/>
              <a:t>Access Fees </a:t>
            </a:r>
          </a:p>
          <a:p>
            <a:r>
              <a:rPr lang="en-US" dirty="0"/>
              <a:t>Frequent local venues </a:t>
            </a:r>
          </a:p>
          <a:p>
            <a:pPr marL="0" indent="0">
              <a:buNone/>
            </a:pPr>
            <a:r>
              <a:rPr lang="en-US" dirty="0"/>
              <a:t>If it were a country, it would have the second-largest economy, shadowed only by the United States. The world’s biggest generator and beneficiary of tourism is the United States, accounting for about 15 percent of total spending. </a:t>
            </a:r>
          </a:p>
          <a:p>
            <a:endParaRPr lang="en-US" dirty="0"/>
          </a:p>
        </p:txBody>
      </p:sp>
    </p:spTree>
    <p:extLst>
      <p:ext uri="{BB962C8B-B14F-4D97-AF65-F5344CB8AC3E}">
        <p14:creationId xmlns:p14="http://schemas.microsoft.com/office/powerpoint/2010/main" val="3755255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6ACE9-BBAB-5042-B130-B0AD2CB3F74A}"/>
              </a:ext>
            </a:extLst>
          </p:cNvPr>
          <p:cNvSpPr>
            <a:spLocks noGrp="1"/>
          </p:cNvSpPr>
          <p:nvPr>
            <p:ph type="title"/>
          </p:nvPr>
        </p:nvSpPr>
        <p:spPr/>
        <p:txBody>
          <a:bodyPr/>
          <a:lstStyle/>
          <a:p>
            <a:r>
              <a:rPr lang="en-US" dirty="0"/>
              <a:t>Environmental Impacts of tourism</a:t>
            </a:r>
          </a:p>
        </p:txBody>
      </p:sp>
      <p:sp>
        <p:nvSpPr>
          <p:cNvPr id="3" name="Content Placeholder 2">
            <a:extLst>
              <a:ext uri="{FF2B5EF4-FFF2-40B4-BE49-F238E27FC236}">
                <a16:creationId xmlns:a16="http://schemas.microsoft.com/office/drawing/2014/main" id="{A3DE77B4-5B8C-E749-911F-EC880A8789FA}"/>
              </a:ext>
            </a:extLst>
          </p:cNvPr>
          <p:cNvSpPr>
            <a:spLocks noGrp="1"/>
          </p:cNvSpPr>
          <p:nvPr>
            <p:ph idx="1"/>
          </p:nvPr>
        </p:nvSpPr>
        <p:spPr>
          <a:xfrm>
            <a:off x="1854350" y="1776246"/>
            <a:ext cx="9603275" cy="4472153"/>
          </a:xfrm>
        </p:spPr>
        <p:txBody>
          <a:bodyPr/>
          <a:lstStyle/>
          <a:p>
            <a:r>
              <a:rPr lang="en-US" dirty="0"/>
              <a:t>Overcrowding (Environmental stress, animals show changes in behavior). </a:t>
            </a:r>
          </a:p>
          <a:p>
            <a:r>
              <a:rPr lang="en-US" dirty="0"/>
              <a:t>Overdevelopment (Excessive man-made structures). </a:t>
            </a:r>
          </a:p>
          <a:p>
            <a:r>
              <a:rPr lang="en-US" dirty="0"/>
              <a:t>Recreational activities </a:t>
            </a:r>
          </a:p>
          <a:p>
            <a:r>
              <a:rPr lang="en-US" dirty="0"/>
              <a:t>Artificial Provisioning </a:t>
            </a:r>
          </a:p>
          <a:p>
            <a:r>
              <a:rPr lang="en-US" dirty="0"/>
              <a:t>Pollution </a:t>
            </a:r>
          </a:p>
          <a:p>
            <a:r>
              <a:rPr lang="en-US" dirty="0"/>
              <a:t>Infrastructure </a:t>
            </a:r>
          </a:p>
          <a:p>
            <a:r>
              <a:rPr lang="en-US" dirty="0"/>
              <a:t>Vehicles </a:t>
            </a:r>
          </a:p>
          <a:p>
            <a:r>
              <a:rPr lang="en-US" dirty="0"/>
              <a:t>Souvenir collection </a:t>
            </a:r>
          </a:p>
          <a:p>
            <a:r>
              <a:rPr lang="en-US" dirty="0"/>
              <a:t>introduction of exotic plants and animals </a:t>
            </a:r>
          </a:p>
        </p:txBody>
      </p:sp>
    </p:spTree>
    <p:extLst>
      <p:ext uri="{BB962C8B-B14F-4D97-AF65-F5344CB8AC3E}">
        <p14:creationId xmlns:p14="http://schemas.microsoft.com/office/powerpoint/2010/main" val="3524588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84764-75F9-6440-93CA-CEF6DB876A91}"/>
              </a:ext>
            </a:extLst>
          </p:cNvPr>
          <p:cNvSpPr>
            <a:spLocks noGrp="1"/>
          </p:cNvSpPr>
          <p:nvPr>
            <p:ph type="title"/>
          </p:nvPr>
        </p:nvSpPr>
        <p:spPr>
          <a:xfrm>
            <a:off x="1451579" y="1208314"/>
            <a:ext cx="9603275" cy="645440"/>
          </a:xfrm>
        </p:spPr>
        <p:txBody>
          <a:bodyPr/>
          <a:lstStyle/>
          <a:p>
            <a:r>
              <a:rPr lang="en-US" dirty="0"/>
              <a:t>Recreational Activities</a:t>
            </a:r>
          </a:p>
        </p:txBody>
      </p:sp>
      <p:sp>
        <p:nvSpPr>
          <p:cNvPr id="3" name="Content Placeholder 2">
            <a:extLst>
              <a:ext uri="{FF2B5EF4-FFF2-40B4-BE49-F238E27FC236}">
                <a16:creationId xmlns:a16="http://schemas.microsoft.com/office/drawing/2014/main" id="{96F46EB6-65F8-7146-9A70-677D39F476F0}"/>
              </a:ext>
            </a:extLst>
          </p:cNvPr>
          <p:cNvSpPr>
            <a:spLocks noGrp="1"/>
          </p:cNvSpPr>
          <p:nvPr>
            <p:ph idx="1"/>
          </p:nvPr>
        </p:nvSpPr>
        <p:spPr>
          <a:xfrm>
            <a:off x="1451579" y="1929954"/>
            <a:ext cx="9891335" cy="3450613"/>
          </a:xfrm>
        </p:spPr>
        <p:txBody>
          <a:bodyPr>
            <a:noAutofit/>
          </a:bodyPr>
          <a:lstStyle/>
          <a:p>
            <a:r>
              <a:rPr lang="en-US" sz="1800" dirty="0"/>
              <a:t>Disturbance of wildlife particularly in reference to feeding, breeding and resting behaviors. </a:t>
            </a:r>
          </a:p>
          <a:p>
            <a:r>
              <a:rPr lang="en-US" sz="1800" dirty="0"/>
              <a:t>Some disturbance effect competition with natural predators. </a:t>
            </a:r>
          </a:p>
          <a:p>
            <a:r>
              <a:rPr lang="en-US" sz="1800" dirty="0"/>
              <a:t>Vegetation damage and soil erosion.</a:t>
            </a:r>
          </a:p>
          <a:p>
            <a:endParaRPr lang="en-US" sz="1800" dirty="0"/>
          </a:p>
          <a:p>
            <a:pPr marL="0" indent="0">
              <a:buNone/>
            </a:pPr>
            <a:r>
              <a:rPr lang="en-US" sz="2400" dirty="0"/>
              <a:t>ARTIFICIAL PROVISIONING</a:t>
            </a:r>
            <a:endParaRPr lang="en-US" sz="1800" dirty="0"/>
          </a:p>
          <a:p>
            <a:r>
              <a:rPr lang="en-US" sz="1800" dirty="0"/>
              <a:t>Feeding by tourists results in behavior changes </a:t>
            </a:r>
          </a:p>
          <a:p>
            <a:r>
              <a:rPr lang="en-US" sz="1800" dirty="0"/>
              <a:t>Decreased self reliance </a:t>
            </a:r>
          </a:p>
          <a:p>
            <a:r>
              <a:rPr lang="en-US" sz="1800" dirty="0"/>
              <a:t>Danger to tourists </a:t>
            </a:r>
          </a:p>
          <a:p>
            <a:r>
              <a:rPr lang="en-US" sz="1800" dirty="0"/>
              <a:t>Provision of water holes leads to an unnatural concentration of wildlife and vegetation damage.</a:t>
            </a:r>
            <a:br>
              <a:rPr lang="en-US" sz="1800" dirty="0"/>
            </a:br>
            <a:br>
              <a:rPr lang="en-US" sz="1800" dirty="0"/>
            </a:br>
            <a:endParaRPr lang="en-US" sz="1800" dirty="0"/>
          </a:p>
        </p:txBody>
      </p:sp>
    </p:spTree>
    <p:extLst>
      <p:ext uri="{BB962C8B-B14F-4D97-AF65-F5344CB8AC3E}">
        <p14:creationId xmlns:p14="http://schemas.microsoft.com/office/powerpoint/2010/main" val="3267104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D8C6B-59BF-534A-BDB1-5F6FCB26AA0C}"/>
              </a:ext>
            </a:extLst>
          </p:cNvPr>
          <p:cNvSpPr>
            <a:spLocks noGrp="1"/>
          </p:cNvSpPr>
          <p:nvPr>
            <p:ph type="title"/>
          </p:nvPr>
        </p:nvSpPr>
        <p:spPr>
          <a:xfrm>
            <a:off x="1527779" y="1044004"/>
            <a:ext cx="9603275" cy="1049235"/>
          </a:xfrm>
        </p:spPr>
        <p:txBody>
          <a:bodyPr/>
          <a:lstStyle/>
          <a:p>
            <a:r>
              <a:rPr lang="en-US" dirty="0"/>
              <a:t>Pollution</a:t>
            </a:r>
          </a:p>
        </p:txBody>
      </p:sp>
      <p:sp>
        <p:nvSpPr>
          <p:cNvPr id="3" name="Content Placeholder 2">
            <a:extLst>
              <a:ext uri="{FF2B5EF4-FFF2-40B4-BE49-F238E27FC236}">
                <a16:creationId xmlns:a16="http://schemas.microsoft.com/office/drawing/2014/main" id="{6B49CF76-8D74-9246-94AB-C1611185C428}"/>
              </a:ext>
            </a:extLst>
          </p:cNvPr>
          <p:cNvSpPr>
            <a:spLocks noGrp="1"/>
          </p:cNvSpPr>
          <p:nvPr>
            <p:ph idx="1"/>
          </p:nvPr>
        </p:nvSpPr>
        <p:spPr>
          <a:xfrm>
            <a:off x="1984978" y="2602868"/>
            <a:ext cx="9603275" cy="3450613"/>
          </a:xfrm>
        </p:spPr>
        <p:txBody>
          <a:bodyPr/>
          <a:lstStyle/>
          <a:p>
            <a:r>
              <a:rPr lang="en-US" dirty="0"/>
              <a:t>Mutilation of natural attraction. </a:t>
            </a:r>
          </a:p>
          <a:p>
            <a:r>
              <a:rPr lang="en-US" dirty="0"/>
              <a:t>Theft of plants for private gardens. </a:t>
            </a:r>
          </a:p>
          <a:p>
            <a:r>
              <a:rPr lang="en-US" dirty="0"/>
              <a:t>Disturbance of natural sounds </a:t>
            </a:r>
          </a:p>
          <a:p>
            <a:r>
              <a:rPr lang="en-US" dirty="0"/>
              <a:t>Degradation of natural scene </a:t>
            </a:r>
          </a:p>
          <a:p>
            <a:r>
              <a:rPr lang="en-US" dirty="0"/>
              <a:t>danger to wildlife and hazards to tourists </a:t>
            </a:r>
          </a:p>
          <a:p>
            <a:endParaRPr lang="en-US" dirty="0"/>
          </a:p>
        </p:txBody>
      </p:sp>
    </p:spTree>
    <p:extLst>
      <p:ext uri="{BB962C8B-B14F-4D97-AF65-F5344CB8AC3E}">
        <p14:creationId xmlns:p14="http://schemas.microsoft.com/office/powerpoint/2010/main" val="1907410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B0412-EAC4-F44E-AE79-C575E796322E}"/>
              </a:ext>
            </a:extLst>
          </p:cNvPr>
          <p:cNvSpPr>
            <a:spLocks noGrp="1"/>
          </p:cNvSpPr>
          <p:nvPr>
            <p:ph type="title"/>
          </p:nvPr>
        </p:nvSpPr>
        <p:spPr/>
        <p:txBody>
          <a:bodyPr/>
          <a:lstStyle/>
          <a:p>
            <a:br>
              <a:rPr lang="en-US" dirty="0"/>
            </a:br>
            <a:r>
              <a:rPr lang="en-US" dirty="0"/>
              <a:t>Vehicles</a:t>
            </a:r>
          </a:p>
        </p:txBody>
      </p:sp>
      <p:sp>
        <p:nvSpPr>
          <p:cNvPr id="3" name="Content Placeholder 2">
            <a:extLst>
              <a:ext uri="{FF2B5EF4-FFF2-40B4-BE49-F238E27FC236}">
                <a16:creationId xmlns:a16="http://schemas.microsoft.com/office/drawing/2014/main" id="{5D014029-9D96-4745-86EA-16519302E19F}"/>
              </a:ext>
            </a:extLst>
          </p:cNvPr>
          <p:cNvSpPr>
            <a:spLocks noGrp="1"/>
          </p:cNvSpPr>
          <p:nvPr>
            <p:ph idx="1"/>
          </p:nvPr>
        </p:nvSpPr>
        <p:spPr>
          <a:xfrm>
            <a:off x="1937657" y="2015732"/>
            <a:ext cx="9117197" cy="3450613"/>
          </a:xfrm>
        </p:spPr>
        <p:txBody>
          <a:bodyPr>
            <a:normAutofit fontScale="92500" lnSpcReduction="20000"/>
          </a:bodyPr>
          <a:lstStyle/>
          <a:p>
            <a:r>
              <a:rPr lang="en-US" dirty="0"/>
              <a:t>Wildlife mortality </a:t>
            </a:r>
          </a:p>
          <a:p>
            <a:r>
              <a:rPr lang="en-US" dirty="0"/>
              <a:t>Soil and vegetation damage </a:t>
            </a:r>
          </a:p>
          <a:p>
            <a:r>
              <a:rPr lang="en-US" dirty="0"/>
              <a:t>Air pollution </a:t>
            </a:r>
          </a:p>
          <a:p>
            <a:r>
              <a:rPr lang="en-US" dirty="0"/>
              <a:t>Disturbance to wildlife </a:t>
            </a:r>
          </a:p>
          <a:p>
            <a:pPr marL="0" indent="0">
              <a:buNone/>
            </a:pPr>
            <a:r>
              <a:rPr lang="en-US" sz="2400" dirty="0"/>
              <a:t>INFRASTRUCTURE</a:t>
            </a:r>
          </a:p>
          <a:p>
            <a:r>
              <a:rPr lang="en-US" dirty="0"/>
              <a:t>Roads, power lines, waste disposal all cause habitat and vegetation loss </a:t>
            </a:r>
          </a:p>
          <a:p>
            <a:r>
              <a:rPr lang="en-US" dirty="0"/>
              <a:t>decrease in water quality </a:t>
            </a:r>
          </a:p>
          <a:p>
            <a:r>
              <a:rPr lang="en-US" dirty="0"/>
              <a:t>interference with ecosystem energy flow </a:t>
            </a:r>
          </a:p>
          <a:p>
            <a:endParaRPr lang="en-US" dirty="0"/>
          </a:p>
          <a:p>
            <a:endParaRPr lang="en-US" dirty="0"/>
          </a:p>
        </p:txBody>
      </p:sp>
    </p:spTree>
    <p:extLst>
      <p:ext uri="{BB962C8B-B14F-4D97-AF65-F5344CB8AC3E}">
        <p14:creationId xmlns:p14="http://schemas.microsoft.com/office/powerpoint/2010/main" val="387509495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4594</TotalTime>
  <Words>1776</Words>
  <Application>Microsoft Macintosh PowerPoint</Application>
  <PresentationFormat>Widescreen</PresentationFormat>
  <Paragraphs>124</Paragraphs>
  <Slides>20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Gill Sans MT</vt:lpstr>
      <vt:lpstr>Gallery</vt:lpstr>
      <vt:lpstr>ECOTOURISM</vt:lpstr>
      <vt:lpstr>Defining Ecotourism  </vt:lpstr>
      <vt:lpstr>Defining Ecotourism</vt:lpstr>
      <vt:lpstr>Origins and Growth of Ecotourism</vt:lpstr>
      <vt:lpstr>Economic Impacts of Tourism</vt:lpstr>
      <vt:lpstr>Environmental Impacts of tourism</vt:lpstr>
      <vt:lpstr>Recreational Activities</vt:lpstr>
      <vt:lpstr>Pollution</vt:lpstr>
      <vt:lpstr> Vehicles</vt:lpstr>
      <vt:lpstr>Solution? Promote Green Tourism</vt:lpstr>
      <vt:lpstr>PRINCIPLES OF ECOTOURISM</vt:lpstr>
      <vt:lpstr>PRINCIPLES OF ECOTOURISM</vt:lpstr>
      <vt:lpstr>Characteristics OF ECOTOURISM</vt:lpstr>
      <vt:lpstr>Lessons from Kenya  </vt:lpstr>
      <vt:lpstr>Lessons from Kenya</vt:lpstr>
      <vt:lpstr>Lessons from Kenya</vt:lpstr>
      <vt:lpstr>PowerPoint Presentation</vt:lpstr>
      <vt:lpstr>The Future of Ecotourism </vt:lpstr>
      <vt:lpstr>The Future of Ecotourism </vt:lpstr>
      <vt:lpstr>The Future of Ecotourism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aatif Siddique</dc:creator>
  <cp:lastModifiedBy>aatif Siddique</cp:lastModifiedBy>
  <cp:revision>20</cp:revision>
  <dcterms:created xsi:type="dcterms:W3CDTF">2020-03-25T11:23:34Z</dcterms:created>
  <dcterms:modified xsi:type="dcterms:W3CDTF">2020-03-29T11:16:34Z</dcterms:modified>
</cp:coreProperties>
</file>